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72" r:id="rId9"/>
    <p:sldId id="267" r:id="rId10"/>
    <p:sldId id="268" r:id="rId11"/>
    <p:sldId id="269" r:id="rId12"/>
    <p:sldId id="270" r:id="rId13"/>
    <p:sldId id="27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03585F-FD35-41BA-96F6-BDE5E5AEC9C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414652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3585F-FD35-41BA-96F6-BDE5E5AEC9C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377795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3585F-FD35-41BA-96F6-BDE5E5AEC9C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75613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3585F-FD35-41BA-96F6-BDE5E5AEC9C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175851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3585F-FD35-41BA-96F6-BDE5E5AEC9C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285854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03585F-FD35-41BA-96F6-BDE5E5AEC9C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26155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03585F-FD35-41BA-96F6-BDE5E5AEC9CF}"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172682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03585F-FD35-41BA-96F6-BDE5E5AEC9CF}"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308513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3585F-FD35-41BA-96F6-BDE5E5AEC9CF}"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32168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3585F-FD35-41BA-96F6-BDE5E5AEC9C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80810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3585F-FD35-41BA-96F6-BDE5E5AEC9C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BF5A-3F69-486E-B718-F4840050B8F2}" type="slidenum">
              <a:rPr lang="en-US" smtClean="0"/>
              <a:t>‹#›</a:t>
            </a:fld>
            <a:endParaRPr lang="en-US"/>
          </a:p>
        </p:txBody>
      </p:sp>
    </p:spTree>
    <p:extLst>
      <p:ext uri="{BB962C8B-B14F-4D97-AF65-F5344CB8AC3E}">
        <p14:creationId xmlns:p14="http://schemas.microsoft.com/office/powerpoint/2010/main" val="76170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3585F-FD35-41BA-96F6-BDE5E5AEC9CF}" type="datetimeFigureOut">
              <a:rPr lang="en-US" smtClean="0"/>
              <a:t>3/2/2021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8BF5A-3F69-486E-B718-F4840050B8F2}" type="slidenum">
              <a:rPr lang="en-US" smtClean="0"/>
              <a:t>‹#›</a:t>
            </a:fld>
            <a:endParaRPr lang="en-US"/>
          </a:p>
        </p:txBody>
      </p:sp>
    </p:spTree>
    <p:extLst>
      <p:ext uri="{BB962C8B-B14F-4D97-AF65-F5344CB8AC3E}">
        <p14:creationId xmlns:p14="http://schemas.microsoft.com/office/powerpoint/2010/main" val="2749320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Online Requisitions</a:t>
            </a:r>
          </a:p>
        </p:txBody>
      </p:sp>
    </p:spTree>
    <p:extLst>
      <p:ext uri="{BB962C8B-B14F-4D97-AF65-F5344CB8AC3E}">
        <p14:creationId xmlns:p14="http://schemas.microsoft.com/office/powerpoint/2010/main" val="229344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88931"/>
          </a:xfrm>
        </p:spPr>
        <p:txBody>
          <a:bodyPr>
            <a:noAutofit/>
          </a:bodyPr>
          <a:lstStyle/>
          <a:p>
            <a:r>
              <a:rPr lang="en-US" sz="2000" dirty="0"/>
              <a:t>Highlight “Note Category” and select notes</a:t>
            </a:r>
            <a:br>
              <a:rPr lang="en-US" sz="2000" dirty="0"/>
            </a:br>
            <a:br>
              <a:rPr lang="en-US" sz="2000" dirty="0"/>
            </a:br>
            <a:r>
              <a:rPr lang="en-US" sz="2000" dirty="0"/>
              <a:t>Click in the “Note” box and type in your note</a:t>
            </a:r>
            <a:br>
              <a:rPr lang="en-US" sz="2000" dirty="0"/>
            </a:br>
            <a:br>
              <a:rPr lang="en-US" sz="2000" dirty="0"/>
            </a:br>
            <a:r>
              <a:rPr lang="en-US" sz="2000" dirty="0"/>
              <a:t>Click on “Save”</a:t>
            </a:r>
            <a:br>
              <a:rPr lang="en-US" sz="2000" dirty="0"/>
            </a:br>
            <a:br>
              <a:rPr lang="en-US" sz="2000" dirty="0"/>
            </a:br>
            <a:r>
              <a:rPr lang="en-US" sz="2000" dirty="0"/>
              <a:t>When you get to the “Requisition Notes” screen you can add another note or click on “Back” to get back to your requisition</a:t>
            </a:r>
          </a:p>
        </p:txBody>
      </p:sp>
      <p:pic>
        <p:nvPicPr>
          <p:cNvPr id="4" name="Content Placeholder 3"/>
          <p:cNvPicPr>
            <a:picLocks noGrp="1" noChangeAspect="1"/>
          </p:cNvPicPr>
          <p:nvPr>
            <p:ph idx="1"/>
          </p:nvPr>
        </p:nvPicPr>
        <p:blipFill>
          <a:blip r:embed="rId2"/>
          <a:stretch>
            <a:fillRect/>
          </a:stretch>
        </p:blipFill>
        <p:spPr>
          <a:xfrm>
            <a:off x="180143" y="3505933"/>
            <a:ext cx="5360965" cy="3199667"/>
          </a:xfrm>
          <a:prstGeom prst="rect">
            <a:avLst/>
          </a:prstGeom>
        </p:spPr>
      </p:pic>
      <p:pic>
        <p:nvPicPr>
          <p:cNvPr id="5" name="Picture 4"/>
          <p:cNvPicPr>
            <a:picLocks noChangeAspect="1"/>
          </p:cNvPicPr>
          <p:nvPr/>
        </p:nvPicPr>
        <p:blipFill>
          <a:blip r:embed="rId3"/>
          <a:stretch>
            <a:fillRect/>
          </a:stretch>
        </p:blipFill>
        <p:spPr>
          <a:xfrm>
            <a:off x="6229595" y="3649051"/>
            <a:ext cx="5124205" cy="2913429"/>
          </a:xfrm>
          <a:prstGeom prst="rect">
            <a:avLst/>
          </a:prstGeom>
        </p:spPr>
      </p:pic>
      <p:cxnSp>
        <p:nvCxnSpPr>
          <p:cNvPr id="7" name="Straight Arrow Connector 6"/>
          <p:cNvCxnSpPr/>
          <p:nvPr/>
        </p:nvCxnSpPr>
        <p:spPr>
          <a:xfrm>
            <a:off x="2274277" y="4024923"/>
            <a:ext cx="398585" cy="273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9262" y="4868985"/>
            <a:ext cx="437661" cy="10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Left Arrow 12"/>
          <p:cNvSpPr/>
          <p:nvPr/>
        </p:nvSpPr>
        <p:spPr>
          <a:xfrm>
            <a:off x="4345354" y="4032738"/>
            <a:ext cx="257908" cy="160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11271973" y="4225202"/>
            <a:ext cx="532931" cy="1465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11260484" y="4640672"/>
            <a:ext cx="462593" cy="1188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4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818182"/>
          </a:xfrm>
        </p:spPr>
        <p:txBody>
          <a:bodyPr>
            <a:noAutofit/>
          </a:bodyPr>
          <a:lstStyle/>
          <a:p>
            <a:r>
              <a:rPr lang="en-US" sz="2000" b="1" u="sng" dirty="0"/>
              <a:t>Adding Attachments  </a:t>
            </a:r>
            <a:r>
              <a:rPr lang="en-US" sz="2000" dirty="0"/>
              <a:t>(</a:t>
            </a:r>
            <a:r>
              <a:rPr lang="en-US" sz="2000" b="1" u="sng" dirty="0"/>
              <a:t>You will first need to scan and save the document to your computer</a:t>
            </a:r>
            <a:r>
              <a:rPr lang="en-US" sz="2000" dirty="0"/>
              <a:t>)</a:t>
            </a:r>
            <a:br>
              <a:rPr lang="en-US" sz="2000" dirty="0"/>
            </a:br>
            <a:br>
              <a:rPr lang="en-US" sz="2000" dirty="0"/>
            </a:br>
            <a:r>
              <a:rPr lang="en-US" sz="2000" dirty="0"/>
              <a:t>Select “Attachment”</a:t>
            </a:r>
            <a:br>
              <a:rPr lang="en-US" sz="2000" dirty="0"/>
            </a:br>
            <a:r>
              <a:rPr lang="en-US" sz="2000" dirty="0"/>
              <a:t>Select “Add File”</a:t>
            </a:r>
            <a:br>
              <a:rPr lang="en-US" sz="2000" dirty="0"/>
            </a:br>
            <a:r>
              <a:rPr lang="en-US" sz="2000" dirty="0"/>
              <a:t>Enter “Type” as “Attachments”</a:t>
            </a:r>
            <a:br>
              <a:rPr lang="en-US" sz="2000" dirty="0"/>
            </a:br>
            <a:r>
              <a:rPr lang="en-US" sz="2000" dirty="0"/>
              <a:t>Enter Name of file in “Description” box </a:t>
            </a:r>
            <a:br>
              <a:rPr lang="en-US" sz="2000" dirty="0"/>
            </a:br>
            <a:r>
              <a:rPr lang="en-US" sz="2000" dirty="0"/>
              <a:t>Select “Choose File”</a:t>
            </a:r>
            <a:br>
              <a:rPr lang="en-US" sz="2000" dirty="0"/>
            </a:br>
            <a:r>
              <a:rPr lang="en-US" sz="2000" dirty="0"/>
              <a:t>Select the saved file that’s on your computer</a:t>
            </a:r>
            <a:br>
              <a:rPr lang="en-US" sz="2000" dirty="0"/>
            </a:br>
            <a:r>
              <a:rPr lang="en-US" sz="2000" dirty="0"/>
              <a:t>Select “Open” when you find the correct file</a:t>
            </a:r>
            <a:br>
              <a:rPr lang="en-US" sz="2000" dirty="0"/>
            </a:br>
            <a:endParaRPr lang="en-US" sz="2000" dirty="0"/>
          </a:p>
        </p:txBody>
      </p:sp>
      <p:pic>
        <p:nvPicPr>
          <p:cNvPr id="4" name="Content Placeholder 3"/>
          <p:cNvPicPr>
            <a:picLocks noGrp="1" noChangeAspect="1"/>
          </p:cNvPicPr>
          <p:nvPr>
            <p:ph idx="1"/>
          </p:nvPr>
        </p:nvPicPr>
        <p:blipFill>
          <a:blip r:embed="rId2"/>
          <a:stretch>
            <a:fillRect/>
          </a:stretch>
        </p:blipFill>
        <p:spPr>
          <a:xfrm>
            <a:off x="822131" y="2818182"/>
            <a:ext cx="3727705" cy="1933573"/>
          </a:xfrm>
          <a:prstGeom prst="rect">
            <a:avLst/>
          </a:prstGeom>
        </p:spPr>
      </p:pic>
      <p:pic>
        <p:nvPicPr>
          <p:cNvPr id="5" name="Picture 4"/>
          <p:cNvPicPr>
            <a:picLocks noChangeAspect="1"/>
          </p:cNvPicPr>
          <p:nvPr/>
        </p:nvPicPr>
        <p:blipFill>
          <a:blip r:embed="rId3"/>
          <a:stretch>
            <a:fillRect/>
          </a:stretch>
        </p:blipFill>
        <p:spPr>
          <a:xfrm>
            <a:off x="838200" y="4850548"/>
            <a:ext cx="3515579" cy="2029436"/>
          </a:xfrm>
          <a:prstGeom prst="rect">
            <a:avLst/>
          </a:prstGeom>
        </p:spPr>
      </p:pic>
      <p:pic>
        <p:nvPicPr>
          <p:cNvPr id="6" name="Picture 5"/>
          <p:cNvPicPr>
            <a:picLocks noChangeAspect="1"/>
          </p:cNvPicPr>
          <p:nvPr/>
        </p:nvPicPr>
        <p:blipFill>
          <a:blip r:embed="rId4"/>
          <a:stretch>
            <a:fillRect/>
          </a:stretch>
        </p:blipFill>
        <p:spPr>
          <a:xfrm>
            <a:off x="5775569" y="3584089"/>
            <a:ext cx="4862634" cy="2532919"/>
          </a:xfrm>
          <a:prstGeom prst="rect">
            <a:avLst/>
          </a:prstGeom>
        </p:spPr>
      </p:pic>
      <p:cxnSp>
        <p:nvCxnSpPr>
          <p:cNvPr id="8" name="Straight Arrow Connector 7"/>
          <p:cNvCxnSpPr/>
          <p:nvPr/>
        </p:nvCxnSpPr>
        <p:spPr>
          <a:xfrm>
            <a:off x="3110524" y="3149600"/>
            <a:ext cx="601784" cy="281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1292" y="5197231"/>
            <a:ext cx="433755" cy="21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77723" y="4149969"/>
            <a:ext cx="296984" cy="19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09628" y="4908062"/>
            <a:ext cx="39956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96000" y="5197231"/>
            <a:ext cx="332826" cy="81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28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785" y="333863"/>
            <a:ext cx="10515600" cy="1940414"/>
          </a:xfrm>
        </p:spPr>
        <p:txBody>
          <a:bodyPr>
            <a:normAutofit/>
          </a:bodyPr>
          <a:lstStyle/>
          <a:p>
            <a:r>
              <a:rPr lang="en-US" sz="2000" dirty="0"/>
              <a:t>Select “Save”</a:t>
            </a:r>
            <a:br>
              <a:rPr lang="en-US" sz="2000" dirty="0"/>
            </a:br>
            <a:br>
              <a:rPr lang="en-US" sz="2000" dirty="0"/>
            </a:br>
            <a:r>
              <a:rPr lang="en-US" sz="2000" dirty="0"/>
              <a:t>If you want to add another attachment select “Add file” again</a:t>
            </a:r>
            <a:br>
              <a:rPr lang="en-US" sz="2000" dirty="0"/>
            </a:br>
            <a:br>
              <a:rPr lang="en-US" sz="2000" dirty="0"/>
            </a:br>
            <a:r>
              <a:rPr lang="en-US" sz="1800" dirty="0"/>
              <a:t>If you are done adding attachments, select “Back”</a:t>
            </a:r>
          </a:p>
        </p:txBody>
      </p:sp>
      <p:pic>
        <p:nvPicPr>
          <p:cNvPr id="6" name="Content Placeholder 5"/>
          <p:cNvPicPr>
            <a:picLocks noGrp="1" noChangeAspect="1"/>
          </p:cNvPicPr>
          <p:nvPr>
            <p:ph idx="1"/>
          </p:nvPr>
        </p:nvPicPr>
        <p:blipFill>
          <a:blip r:embed="rId2"/>
          <a:stretch>
            <a:fillRect/>
          </a:stretch>
        </p:blipFill>
        <p:spPr>
          <a:xfrm>
            <a:off x="226646" y="2946400"/>
            <a:ext cx="5356713" cy="3316226"/>
          </a:xfrm>
          <a:prstGeom prst="rect">
            <a:avLst/>
          </a:prstGeom>
        </p:spPr>
      </p:pic>
      <p:pic>
        <p:nvPicPr>
          <p:cNvPr id="7" name="Picture 6"/>
          <p:cNvPicPr>
            <a:picLocks noChangeAspect="1"/>
          </p:cNvPicPr>
          <p:nvPr/>
        </p:nvPicPr>
        <p:blipFill>
          <a:blip r:embed="rId3"/>
          <a:stretch>
            <a:fillRect/>
          </a:stretch>
        </p:blipFill>
        <p:spPr>
          <a:xfrm>
            <a:off x="5986585" y="2946400"/>
            <a:ext cx="5039944" cy="3316226"/>
          </a:xfrm>
          <a:prstGeom prst="rect">
            <a:avLst/>
          </a:prstGeom>
        </p:spPr>
      </p:pic>
      <p:cxnSp>
        <p:nvCxnSpPr>
          <p:cNvPr id="9" name="Straight Arrow Connector 8"/>
          <p:cNvCxnSpPr/>
          <p:nvPr/>
        </p:nvCxnSpPr>
        <p:spPr>
          <a:xfrm>
            <a:off x="9792677" y="3524738"/>
            <a:ext cx="633046" cy="367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925538" y="4290646"/>
            <a:ext cx="500185" cy="226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70215" y="2946400"/>
            <a:ext cx="836246" cy="664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63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40413"/>
          </a:xfrm>
        </p:spPr>
        <p:txBody>
          <a:bodyPr>
            <a:noAutofit/>
          </a:bodyPr>
          <a:lstStyle/>
          <a:p>
            <a:r>
              <a:rPr lang="en-US" sz="2000" dirty="0"/>
              <a:t>You can see on the Requisition Master Information there are two ** by the “Note” button and the “Attachment” button.  This means you have notes and attachments for this requisition.</a:t>
            </a:r>
            <a:br>
              <a:rPr lang="en-US" sz="2000" dirty="0"/>
            </a:br>
            <a:r>
              <a:rPr lang="en-US" sz="2000" dirty="0"/>
              <a:t>If you are finished with this requisition and want to submit it select the “Submit for Approval” button.</a:t>
            </a:r>
            <a:br>
              <a:rPr lang="en-US" sz="2000" dirty="0"/>
            </a:br>
            <a:r>
              <a:rPr lang="en-US" sz="2000" dirty="0"/>
              <a:t>This will send it to your building principal to be approved and start the chain of approval.</a:t>
            </a:r>
            <a:br>
              <a:rPr lang="en-US" sz="2000" dirty="0"/>
            </a:br>
            <a:r>
              <a:rPr lang="en-US" sz="2000" dirty="0"/>
              <a:t>If you need to stop and finish your requisition later, select “Save &amp; Finish Later” and you can come back to this requisition.</a:t>
            </a:r>
          </a:p>
        </p:txBody>
      </p:sp>
      <p:pic>
        <p:nvPicPr>
          <p:cNvPr id="8" name="Content Placeholder 7">
            <a:extLst>
              <a:ext uri="{FF2B5EF4-FFF2-40B4-BE49-F238E27FC236}">
                <a16:creationId xmlns:a16="http://schemas.microsoft.com/office/drawing/2014/main" id="{782F07EB-3EA3-4355-94A8-845003A709A7}"/>
              </a:ext>
            </a:extLst>
          </p:cNvPr>
          <p:cNvPicPr>
            <a:picLocks noGrp="1" noChangeAspect="1"/>
          </p:cNvPicPr>
          <p:nvPr>
            <p:ph idx="1"/>
          </p:nvPr>
        </p:nvPicPr>
        <p:blipFill>
          <a:blip r:embed="rId2"/>
          <a:stretch>
            <a:fillRect/>
          </a:stretch>
        </p:blipFill>
        <p:spPr>
          <a:xfrm>
            <a:off x="2511749" y="2376794"/>
            <a:ext cx="7168501" cy="4351338"/>
          </a:xfrm>
          <a:prstGeom prst="rect">
            <a:avLst/>
          </a:prstGeom>
        </p:spPr>
      </p:pic>
      <p:sp>
        <p:nvSpPr>
          <p:cNvPr id="9" name="Arrow: Right 8">
            <a:extLst>
              <a:ext uri="{FF2B5EF4-FFF2-40B4-BE49-F238E27FC236}">
                <a16:creationId xmlns:a16="http://schemas.microsoft.com/office/drawing/2014/main" id="{F57B9BA0-DBC8-45B9-AFB1-0E0E964D388D}"/>
              </a:ext>
            </a:extLst>
          </p:cNvPr>
          <p:cNvSpPr/>
          <p:nvPr/>
        </p:nvSpPr>
        <p:spPr>
          <a:xfrm rot="9907408">
            <a:off x="8630470" y="3357685"/>
            <a:ext cx="432310" cy="219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9558186-C48A-4ED5-94E5-D74F2AC1D860}"/>
              </a:ext>
            </a:extLst>
          </p:cNvPr>
          <p:cNvSpPr/>
          <p:nvPr/>
        </p:nvSpPr>
        <p:spPr>
          <a:xfrm rot="9955998">
            <a:off x="8641201" y="3591088"/>
            <a:ext cx="469139" cy="210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6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“Financial Management”</a:t>
            </a:r>
          </a:p>
        </p:txBody>
      </p:sp>
      <p:pic>
        <p:nvPicPr>
          <p:cNvPr id="4" name="Content Placeholder 3"/>
          <p:cNvPicPr>
            <a:picLocks noGrp="1" noChangeAspect="1"/>
          </p:cNvPicPr>
          <p:nvPr>
            <p:ph idx="1"/>
          </p:nvPr>
        </p:nvPicPr>
        <p:blipFill>
          <a:blip r:embed="rId2"/>
          <a:stretch>
            <a:fillRect/>
          </a:stretch>
        </p:blipFill>
        <p:spPr>
          <a:xfrm>
            <a:off x="2894757" y="2071561"/>
            <a:ext cx="5981700" cy="2395242"/>
          </a:xfrm>
          <a:prstGeom prst="rect">
            <a:avLst/>
          </a:prstGeom>
        </p:spPr>
      </p:pic>
      <p:sp>
        <p:nvSpPr>
          <p:cNvPr id="5" name="Up Arrow 4"/>
          <p:cNvSpPr/>
          <p:nvPr/>
        </p:nvSpPr>
        <p:spPr>
          <a:xfrm>
            <a:off x="3767016" y="407963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0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“Purchasing”</a:t>
            </a:r>
          </a:p>
        </p:txBody>
      </p:sp>
      <p:pic>
        <p:nvPicPr>
          <p:cNvPr id="6" name="Content Placeholder 5"/>
          <p:cNvPicPr>
            <a:picLocks noGrp="1" noChangeAspect="1"/>
          </p:cNvPicPr>
          <p:nvPr>
            <p:ph idx="1"/>
          </p:nvPr>
        </p:nvPicPr>
        <p:blipFill>
          <a:blip r:embed="rId2"/>
          <a:stretch>
            <a:fillRect/>
          </a:stretch>
        </p:blipFill>
        <p:spPr>
          <a:xfrm>
            <a:off x="2652712" y="1834356"/>
            <a:ext cx="6886575" cy="4333875"/>
          </a:xfrm>
          <a:prstGeom prst="rect">
            <a:avLst/>
          </a:prstGeom>
        </p:spPr>
      </p:pic>
      <p:sp>
        <p:nvSpPr>
          <p:cNvPr id="13" name="Up Arrow 12"/>
          <p:cNvSpPr/>
          <p:nvPr/>
        </p:nvSpPr>
        <p:spPr>
          <a:xfrm>
            <a:off x="5228493" y="2524369"/>
            <a:ext cx="484632" cy="4454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04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“Requisitions”</a:t>
            </a:r>
          </a:p>
        </p:txBody>
      </p:sp>
      <p:sp>
        <p:nvSpPr>
          <p:cNvPr id="5" name="Up Arrow 4"/>
          <p:cNvSpPr/>
          <p:nvPr/>
        </p:nvSpPr>
        <p:spPr>
          <a:xfrm>
            <a:off x="5853683" y="3899877"/>
            <a:ext cx="484632" cy="429846"/>
          </a:xfrm>
          <a:prstGeom prst="upArrow">
            <a:avLst>
              <a:gd name="adj1" fmla="val 50000"/>
              <a:gd name="adj2" fmla="val 3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9D778F2-6796-4605-8CB9-F32DEF9CD03F}"/>
              </a:ext>
            </a:extLst>
          </p:cNvPr>
          <p:cNvPicPr>
            <a:picLocks noGrp="1"/>
          </p:cNvPicPr>
          <p:nvPr>
            <p:ph idx="1"/>
          </p:nvPr>
        </p:nvPicPr>
        <p:blipFill>
          <a:blip r:embed="rId2"/>
          <a:stretch>
            <a:fillRect/>
          </a:stretch>
        </p:blipFill>
        <p:spPr>
          <a:xfrm>
            <a:off x="914400" y="2501106"/>
            <a:ext cx="10363200" cy="3000375"/>
          </a:xfrm>
          <a:prstGeom prst="rect">
            <a:avLst/>
          </a:prstGeom>
        </p:spPr>
      </p:pic>
      <p:sp>
        <p:nvSpPr>
          <p:cNvPr id="9" name="Arrow: Down 8">
            <a:extLst>
              <a:ext uri="{FF2B5EF4-FFF2-40B4-BE49-F238E27FC236}">
                <a16:creationId xmlns:a16="http://schemas.microsoft.com/office/drawing/2014/main" id="{3DC75089-5289-4673-827A-3461E1B83952}"/>
              </a:ext>
            </a:extLst>
          </p:cNvPr>
          <p:cNvSpPr/>
          <p:nvPr/>
        </p:nvSpPr>
        <p:spPr>
          <a:xfrm>
            <a:off x="4286775" y="311450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39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“Add” in the right hand corner</a:t>
            </a:r>
          </a:p>
        </p:txBody>
      </p:sp>
      <p:pic>
        <p:nvPicPr>
          <p:cNvPr id="4" name="Content Placeholder 3"/>
          <p:cNvPicPr>
            <a:picLocks noGrp="1" noChangeAspect="1"/>
          </p:cNvPicPr>
          <p:nvPr>
            <p:ph idx="1"/>
          </p:nvPr>
        </p:nvPicPr>
        <p:blipFill>
          <a:blip r:embed="rId2"/>
          <a:stretch>
            <a:fillRect/>
          </a:stretch>
        </p:blipFill>
        <p:spPr>
          <a:xfrm>
            <a:off x="838200" y="2346690"/>
            <a:ext cx="10515600" cy="3188262"/>
          </a:xfrm>
          <a:prstGeom prst="rect">
            <a:avLst/>
          </a:prstGeom>
        </p:spPr>
      </p:pic>
      <p:sp>
        <p:nvSpPr>
          <p:cNvPr id="5" name="Left Arrow 4"/>
          <p:cNvSpPr/>
          <p:nvPr/>
        </p:nvSpPr>
        <p:spPr>
          <a:xfrm>
            <a:off x="11283930" y="3016737"/>
            <a:ext cx="63453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26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24"/>
            <a:ext cx="10515600" cy="2758830"/>
          </a:xfrm>
        </p:spPr>
        <p:txBody>
          <a:bodyPr>
            <a:noAutofit/>
          </a:bodyPr>
          <a:lstStyle/>
          <a:p>
            <a:br>
              <a:rPr lang="en-US" sz="2000" dirty="0"/>
            </a:br>
            <a:br>
              <a:rPr lang="en-US" sz="2000" dirty="0"/>
            </a:br>
            <a:r>
              <a:rPr lang="en-US" sz="2000" dirty="0"/>
              <a:t>1) Click the triangle in the </a:t>
            </a:r>
            <a:r>
              <a:rPr lang="en-US" sz="2000" u="sng" dirty="0"/>
              <a:t>Requisition Group </a:t>
            </a:r>
            <a:r>
              <a:rPr lang="en-US" sz="2000" dirty="0"/>
              <a:t>box.  </a:t>
            </a:r>
            <a:br>
              <a:rPr lang="en-US" sz="2000" dirty="0"/>
            </a:br>
            <a:r>
              <a:rPr lang="en-US" sz="2000" b="1" u="sng" dirty="0">
                <a:effectLst>
                  <a:outerShdw blurRad="38100" dist="38100" dir="2700000" algn="tl">
                    <a:srgbClr val="000000">
                      <a:alpha val="43137"/>
                    </a:srgbClr>
                  </a:outerShdw>
                </a:effectLst>
              </a:rPr>
              <a:t>2) Select the correct Requisition Group.</a:t>
            </a:r>
            <a:br>
              <a:rPr lang="en-US" sz="2000" b="1" u="sng" dirty="0">
                <a:effectLst>
                  <a:outerShdw blurRad="38100" dist="38100" dir="2700000" algn="tl">
                    <a:srgbClr val="000000">
                      <a:alpha val="43137"/>
                    </a:srgbClr>
                  </a:outerShdw>
                </a:effectLst>
              </a:rPr>
            </a:br>
            <a:r>
              <a:rPr lang="en-US" sz="2000" b="1" u="sng" dirty="0">
                <a:effectLst>
                  <a:outerShdw blurRad="38100" dist="38100" dir="2700000" algn="tl">
                    <a:srgbClr val="000000">
                      <a:alpha val="43137"/>
                    </a:srgbClr>
                  </a:outerShdw>
                </a:effectLst>
              </a:rPr>
              <a:t>3)  Select the correct year (example next year is 2021-22)  </a:t>
            </a:r>
            <a:br>
              <a:rPr lang="en-US" sz="2000" b="1" u="sng" dirty="0">
                <a:effectLst>
                  <a:outerShdw blurRad="38100" dist="38100" dir="2700000" algn="tl">
                    <a:srgbClr val="000000">
                      <a:alpha val="43137"/>
                    </a:srgbClr>
                  </a:outerShdw>
                </a:effectLst>
              </a:rPr>
            </a:br>
            <a:r>
              <a:rPr lang="en-US" sz="2000" dirty="0"/>
              <a:t>4) Click in the “Description” box enter a description of the items.  This can be a short description, it will not show up when the PO is printed.  </a:t>
            </a:r>
            <a:r>
              <a:rPr lang="en-US" sz="2000" b="1" u="sng" dirty="0"/>
              <a:t>The items you enter in each detail line will show up on the printed PO.  </a:t>
            </a:r>
            <a:br>
              <a:rPr lang="en-US" sz="2000" b="1" u="sng" dirty="0"/>
            </a:br>
            <a:r>
              <a:rPr lang="en-US" sz="2000" dirty="0"/>
              <a:t>4) Tab down to “Vendor” and type in the vendor name and select your vendor. </a:t>
            </a:r>
            <a:br>
              <a:rPr lang="en-US" sz="2000" dirty="0"/>
            </a:br>
            <a:r>
              <a:rPr lang="en-US" sz="2000" dirty="0"/>
              <a:t>5) The “Ship to” and “Attention” lines should already be entered. </a:t>
            </a:r>
            <a:br>
              <a:rPr lang="en-US" sz="2000" dirty="0"/>
            </a:br>
            <a:r>
              <a:rPr lang="en-US" sz="2000" dirty="0"/>
              <a:t>6) Select </a:t>
            </a:r>
            <a:r>
              <a:rPr lang="en-US" sz="2000" u="sng" dirty="0"/>
              <a:t>“Save &amp; Mass Add Detail”</a:t>
            </a:r>
            <a:br>
              <a:rPr lang="en-US" sz="2000" u="sng" dirty="0"/>
            </a:br>
            <a:br>
              <a:rPr lang="en-US" sz="2000" u="sng" dirty="0"/>
            </a:br>
            <a:br>
              <a:rPr lang="en-US" sz="2000" dirty="0"/>
            </a:br>
            <a:endParaRPr lang="en-US" sz="2000" u="sng" dirty="0"/>
          </a:p>
        </p:txBody>
      </p:sp>
      <p:pic>
        <p:nvPicPr>
          <p:cNvPr id="4" name="Content Placeholder 3"/>
          <p:cNvPicPr>
            <a:picLocks noGrp="1" noChangeAspect="1"/>
          </p:cNvPicPr>
          <p:nvPr>
            <p:ph idx="1"/>
          </p:nvPr>
        </p:nvPicPr>
        <p:blipFill>
          <a:blip r:embed="rId2"/>
          <a:stretch>
            <a:fillRect/>
          </a:stretch>
        </p:blipFill>
        <p:spPr>
          <a:xfrm>
            <a:off x="1750647" y="2879968"/>
            <a:ext cx="6852502" cy="3837355"/>
          </a:xfrm>
          <a:prstGeom prst="rect">
            <a:avLst/>
          </a:prstGeom>
        </p:spPr>
      </p:pic>
      <p:cxnSp>
        <p:nvCxnSpPr>
          <p:cNvPr id="7" name="Straight Arrow Connector 6"/>
          <p:cNvCxnSpPr/>
          <p:nvPr/>
        </p:nvCxnSpPr>
        <p:spPr>
          <a:xfrm>
            <a:off x="2493107" y="4228122"/>
            <a:ext cx="289170" cy="296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00739" y="4704860"/>
            <a:ext cx="179754" cy="187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38215" y="4892429"/>
            <a:ext cx="148494" cy="156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Left Arrow 16"/>
          <p:cNvSpPr/>
          <p:nvPr/>
        </p:nvSpPr>
        <p:spPr>
          <a:xfrm>
            <a:off x="8388226" y="3724026"/>
            <a:ext cx="429846" cy="1797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5447323" y="3384062"/>
            <a:ext cx="734648" cy="339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FB8CD0C-F9DC-42B7-8448-CD389DD1EFD0}"/>
              </a:ext>
            </a:extLst>
          </p:cNvPr>
          <p:cNvCxnSpPr>
            <a:cxnSpLocks/>
          </p:cNvCxnSpPr>
          <p:nvPr/>
        </p:nvCxnSpPr>
        <p:spPr>
          <a:xfrm flipH="1">
            <a:off x="5447323" y="3429000"/>
            <a:ext cx="1067777" cy="38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92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60" y="217103"/>
            <a:ext cx="8993623" cy="2688544"/>
          </a:xfrm>
        </p:spPr>
        <p:txBody>
          <a:bodyPr>
            <a:noAutofit/>
          </a:bodyPr>
          <a:lstStyle/>
          <a:p>
            <a:r>
              <a:rPr lang="en-US" sz="1200" b="1" u="sng" dirty="0"/>
              <a:t>Adding One or More Items</a:t>
            </a:r>
            <a:r>
              <a:rPr lang="en-US" sz="1200" b="1" dirty="0"/>
              <a:t>  (Use the tab key to move to another box)</a:t>
            </a:r>
            <a:br>
              <a:rPr lang="en-US" sz="1200" b="1" dirty="0"/>
            </a:br>
            <a:br>
              <a:rPr lang="en-US" sz="1200" b="1" u="sng" dirty="0"/>
            </a:br>
            <a:r>
              <a:rPr lang="en-US" sz="1200" b="1" u="sng" dirty="0"/>
              <a:t>IT’S VERY IMPORTANT TO FILL IN EACH OF THE BOXES AND ENTER A CLEAR DESCRIPTION, THIS WILL SHOW UP ON THE PURCHASE ORDER WHEN IT IS PRINTED</a:t>
            </a:r>
            <a:br>
              <a:rPr lang="en-US" sz="1200" b="1" u="sng" dirty="0"/>
            </a:br>
            <a:br>
              <a:rPr lang="en-US" sz="1200" b="1" u="sng" dirty="0"/>
            </a:br>
            <a:r>
              <a:rPr lang="en-US" sz="1200" dirty="0"/>
              <a:t>Enter “Catalog Number” (some companies like Amazon might not always have a catalogue #) Also with Amazon – please add an attachment with the list of items, so I can order the correct item)</a:t>
            </a:r>
            <a:br>
              <a:rPr lang="en-US" sz="1200" dirty="0"/>
            </a:br>
            <a:r>
              <a:rPr lang="en-US" sz="1200" dirty="0"/>
              <a:t>Enter “Quantity”</a:t>
            </a:r>
            <a:br>
              <a:rPr lang="en-US" sz="1200" dirty="0"/>
            </a:br>
            <a:r>
              <a:rPr lang="en-US" sz="1200" dirty="0"/>
              <a:t>Enter “Unit of Measure”</a:t>
            </a:r>
            <a:br>
              <a:rPr lang="en-US" sz="1200" dirty="0"/>
            </a:br>
            <a:r>
              <a:rPr lang="en-US" sz="1200" dirty="0"/>
              <a:t>Enter “Unit Cost”</a:t>
            </a:r>
            <a:br>
              <a:rPr lang="en-US" sz="1200" dirty="0"/>
            </a:br>
            <a:r>
              <a:rPr lang="en-US" sz="1200" dirty="0"/>
              <a:t>Enter “Description”</a:t>
            </a:r>
            <a:br>
              <a:rPr lang="en-US" sz="1200" dirty="0"/>
            </a:br>
            <a:r>
              <a:rPr lang="en-US" sz="1200" dirty="0"/>
              <a:t>You can add up to 5 items at a time</a:t>
            </a:r>
            <a:br>
              <a:rPr lang="en-US" sz="1200" dirty="0"/>
            </a:br>
            <a:r>
              <a:rPr lang="en-US" sz="1200" dirty="0"/>
              <a:t>After entering your items, select “Save</a:t>
            </a:r>
            <a:r>
              <a:rPr lang="en-US" sz="1400" dirty="0"/>
              <a:t>”</a:t>
            </a:r>
            <a:br>
              <a:rPr lang="en-US" sz="1400" dirty="0"/>
            </a:br>
            <a:r>
              <a:rPr lang="en-US" sz="1100" dirty="0"/>
              <a:t>If you need to order more items, select “Mass Add Detail” again and you can order 5 more items.  You can do this as many time as you need to.  </a:t>
            </a:r>
            <a:br>
              <a:rPr lang="en-US" sz="1100" dirty="0"/>
            </a:br>
            <a:r>
              <a:rPr lang="en-US" sz="1100" dirty="0"/>
              <a:t>After you are done entering items, select “Save” for the last time and now you need to add your accounts</a:t>
            </a:r>
            <a:br>
              <a:rPr lang="en-US" sz="1100" dirty="0"/>
            </a:br>
            <a:endParaRPr lang="en-US" sz="1100" dirty="0"/>
          </a:p>
        </p:txBody>
      </p:sp>
      <p:pic>
        <p:nvPicPr>
          <p:cNvPr id="11" name="Content Placeholder 10">
            <a:extLst>
              <a:ext uri="{FF2B5EF4-FFF2-40B4-BE49-F238E27FC236}">
                <a16:creationId xmlns:a16="http://schemas.microsoft.com/office/drawing/2014/main" id="{C90C4671-126C-4DF4-8AB6-353C039E08D6}"/>
              </a:ext>
            </a:extLst>
          </p:cNvPr>
          <p:cNvPicPr>
            <a:picLocks noGrp="1"/>
          </p:cNvPicPr>
          <p:nvPr>
            <p:ph idx="1"/>
          </p:nvPr>
        </p:nvPicPr>
        <p:blipFill>
          <a:blip r:embed="rId2"/>
          <a:stretch>
            <a:fillRect/>
          </a:stretch>
        </p:blipFill>
        <p:spPr>
          <a:xfrm>
            <a:off x="2608976" y="3204950"/>
            <a:ext cx="6467911" cy="3347379"/>
          </a:xfrm>
          <a:prstGeom prst="rect">
            <a:avLst/>
          </a:prstGeom>
        </p:spPr>
      </p:pic>
      <p:sp>
        <p:nvSpPr>
          <p:cNvPr id="33" name="Arrow: Right 32">
            <a:extLst>
              <a:ext uri="{FF2B5EF4-FFF2-40B4-BE49-F238E27FC236}">
                <a16:creationId xmlns:a16="http://schemas.microsoft.com/office/drawing/2014/main" id="{409167E9-7C8A-4CDB-887A-54B2E0389263}"/>
              </a:ext>
            </a:extLst>
          </p:cNvPr>
          <p:cNvSpPr/>
          <p:nvPr/>
        </p:nvSpPr>
        <p:spPr>
          <a:xfrm rot="9918010">
            <a:off x="8935044" y="4013109"/>
            <a:ext cx="498884" cy="155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8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89D-2426-4B3B-A824-35D78D40B5D7}"/>
              </a:ext>
            </a:extLst>
          </p:cNvPr>
          <p:cNvSpPr>
            <a:spLocks noGrp="1"/>
          </p:cNvSpPr>
          <p:nvPr>
            <p:ph type="title"/>
          </p:nvPr>
        </p:nvSpPr>
        <p:spPr/>
        <p:txBody>
          <a:bodyPr>
            <a:normAutofit/>
          </a:bodyPr>
          <a:lstStyle/>
          <a:p>
            <a:r>
              <a:rPr lang="en-US" sz="1600" dirty="0"/>
              <a:t>Select  “Add Requisition Accounts”</a:t>
            </a:r>
            <a:br>
              <a:rPr lang="en-US" sz="1600" dirty="0"/>
            </a:br>
            <a:r>
              <a:rPr lang="en-US" sz="1600" dirty="0"/>
              <a:t>1) Select all of the accounts that apply to your order (if you have supplies (411), for paper (417), for a stool (440) </a:t>
            </a:r>
            <a:br>
              <a:rPr lang="en-US" sz="1600" dirty="0"/>
            </a:br>
            <a:r>
              <a:rPr lang="en-US" sz="1600" dirty="0"/>
              <a:t>2) Then breakdown the amount for each account and put that in the amount column.</a:t>
            </a:r>
            <a:br>
              <a:rPr lang="en-US" sz="1600" dirty="0"/>
            </a:br>
            <a:r>
              <a:rPr lang="en-US" sz="1600" dirty="0"/>
              <a:t>3) Select “Save Account </a:t>
            </a:r>
            <a:r>
              <a:rPr lang="en-US" sz="1600" dirty="0" err="1"/>
              <a:t>Distrib</a:t>
            </a:r>
            <a:r>
              <a:rPr lang="en-US" sz="1600" dirty="0"/>
              <a:t>”.  This takes you back to the main “Requisition Detail Lines/Accounting page”</a:t>
            </a:r>
          </a:p>
        </p:txBody>
      </p:sp>
      <p:pic>
        <p:nvPicPr>
          <p:cNvPr id="4" name="Content Placeholder 3">
            <a:extLst>
              <a:ext uri="{FF2B5EF4-FFF2-40B4-BE49-F238E27FC236}">
                <a16:creationId xmlns:a16="http://schemas.microsoft.com/office/drawing/2014/main" id="{51B5A90B-B6D5-4CBC-9355-0C61196BC2B0}"/>
              </a:ext>
            </a:extLst>
          </p:cNvPr>
          <p:cNvPicPr>
            <a:picLocks noGrp="1"/>
          </p:cNvPicPr>
          <p:nvPr>
            <p:ph idx="1"/>
          </p:nvPr>
        </p:nvPicPr>
        <p:blipFill>
          <a:blip r:embed="rId2"/>
          <a:stretch>
            <a:fillRect/>
          </a:stretch>
        </p:blipFill>
        <p:spPr>
          <a:xfrm>
            <a:off x="231964" y="1766902"/>
            <a:ext cx="4944043" cy="3711109"/>
          </a:xfrm>
          <a:prstGeom prst="rect">
            <a:avLst/>
          </a:prstGeom>
        </p:spPr>
      </p:pic>
      <p:sp>
        <p:nvSpPr>
          <p:cNvPr id="7" name="Arrow: Left 6">
            <a:extLst>
              <a:ext uri="{FF2B5EF4-FFF2-40B4-BE49-F238E27FC236}">
                <a16:creationId xmlns:a16="http://schemas.microsoft.com/office/drawing/2014/main" id="{5115ECB1-B4DF-42A7-A7E2-1C0B86DF9D1A}"/>
              </a:ext>
            </a:extLst>
          </p:cNvPr>
          <p:cNvSpPr/>
          <p:nvPr/>
        </p:nvSpPr>
        <p:spPr>
          <a:xfrm>
            <a:off x="5086550" y="4043493"/>
            <a:ext cx="408239" cy="2181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5DE3FCF-C6FA-4FA4-94D9-CD26B9539EAC}"/>
              </a:ext>
            </a:extLst>
          </p:cNvPr>
          <p:cNvPicPr/>
          <p:nvPr/>
        </p:nvPicPr>
        <p:blipFill>
          <a:blip r:embed="rId3"/>
          <a:stretch>
            <a:fillRect/>
          </a:stretch>
        </p:blipFill>
        <p:spPr>
          <a:xfrm>
            <a:off x="5624120" y="1766902"/>
            <a:ext cx="5943600" cy="3562350"/>
          </a:xfrm>
          <a:prstGeom prst="rect">
            <a:avLst/>
          </a:prstGeom>
        </p:spPr>
      </p:pic>
      <p:cxnSp>
        <p:nvCxnSpPr>
          <p:cNvPr id="10" name="Straight Arrow Connector 9">
            <a:extLst>
              <a:ext uri="{FF2B5EF4-FFF2-40B4-BE49-F238E27FC236}">
                <a16:creationId xmlns:a16="http://schemas.microsoft.com/office/drawing/2014/main" id="{0DEDE75E-6F61-4548-8DFC-A57DFDC31522}"/>
              </a:ext>
            </a:extLst>
          </p:cNvPr>
          <p:cNvCxnSpPr>
            <a:cxnSpLocks/>
          </p:cNvCxnSpPr>
          <p:nvPr/>
        </p:nvCxnSpPr>
        <p:spPr>
          <a:xfrm flipH="1">
            <a:off x="8372213" y="1528748"/>
            <a:ext cx="1266737" cy="1076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DBD34D-03BB-46AA-8FF8-62EB42F6B9CB}"/>
              </a:ext>
            </a:extLst>
          </p:cNvPr>
          <p:cNvCxnSpPr>
            <a:cxnSpLocks/>
          </p:cNvCxnSpPr>
          <p:nvPr/>
        </p:nvCxnSpPr>
        <p:spPr>
          <a:xfrm flipH="1">
            <a:off x="8917497" y="3622456"/>
            <a:ext cx="1610686" cy="101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59B54A5-3787-4CDE-AC03-EC274644EC82}"/>
              </a:ext>
            </a:extLst>
          </p:cNvPr>
          <p:cNvCxnSpPr>
            <a:cxnSpLocks/>
          </p:cNvCxnSpPr>
          <p:nvPr/>
        </p:nvCxnSpPr>
        <p:spPr>
          <a:xfrm flipH="1">
            <a:off x="11353800" y="1027906"/>
            <a:ext cx="562063" cy="1164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1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49"/>
            <a:ext cx="10515600" cy="1329836"/>
          </a:xfrm>
        </p:spPr>
        <p:txBody>
          <a:bodyPr>
            <a:noAutofit/>
          </a:bodyPr>
          <a:lstStyle/>
          <a:p>
            <a:r>
              <a:rPr lang="en-US" sz="2000" b="1" u="sng" dirty="0"/>
              <a:t>Adding Notes</a:t>
            </a:r>
            <a:br>
              <a:rPr lang="en-US" sz="2000" b="1" u="sng" dirty="0"/>
            </a:br>
            <a:r>
              <a:rPr lang="en-US" sz="1400" dirty="0"/>
              <a:t>If you need to add any notes to the requisition, select “Notes”</a:t>
            </a:r>
            <a:br>
              <a:rPr lang="en-US" sz="1400" dirty="0"/>
            </a:br>
            <a:r>
              <a:rPr lang="en-US" sz="1400" dirty="0"/>
              <a:t>Then select “Add”</a:t>
            </a:r>
            <a:br>
              <a:rPr lang="en-US" sz="1400" dirty="0"/>
            </a:br>
            <a:br>
              <a:rPr lang="en-US" sz="1400" dirty="0"/>
            </a:br>
            <a:r>
              <a:rPr lang="en-US" sz="1400" dirty="0"/>
              <a:t>(Notes can include a promo code or anything you need to tell me regarding the purchase)</a:t>
            </a:r>
            <a:br>
              <a:rPr lang="en-US" sz="1400" dirty="0"/>
            </a:br>
            <a:endParaRPr lang="en-US" sz="1400" dirty="0"/>
          </a:p>
        </p:txBody>
      </p:sp>
      <p:pic>
        <p:nvPicPr>
          <p:cNvPr id="4" name="Content Placeholder 3"/>
          <p:cNvPicPr>
            <a:picLocks noGrp="1" noChangeAspect="1"/>
          </p:cNvPicPr>
          <p:nvPr>
            <p:ph idx="1"/>
          </p:nvPr>
        </p:nvPicPr>
        <p:blipFill>
          <a:blip r:embed="rId2"/>
          <a:stretch>
            <a:fillRect/>
          </a:stretch>
        </p:blipFill>
        <p:spPr>
          <a:xfrm>
            <a:off x="300043" y="1582004"/>
            <a:ext cx="4799250" cy="4291258"/>
          </a:xfrm>
          <a:prstGeom prst="rect">
            <a:avLst/>
          </a:prstGeom>
        </p:spPr>
      </p:pic>
      <p:pic>
        <p:nvPicPr>
          <p:cNvPr id="5" name="Picture 4"/>
          <p:cNvPicPr>
            <a:picLocks noChangeAspect="1"/>
          </p:cNvPicPr>
          <p:nvPr/>
        </p:nvPicPr>
        <p:blipFill>
          <a:blip r:embed="rId3"/>
          <a:stretch>
            <a:fillRect/>
          </a:stretch>
        </p:blipFill>
        <p:spPr>
          <a:xfrm>
            <a:off x="5350362" y="1701799"/>
            <a:ext cx="5858969" cy="3916485"/>
          </a:xfrm>
          <a:prstGeom prst="rect">
            <a:avLst/>
          </a:prstGeom>
        </p:spPr>
      </p:pic>
      <p:sp>
        <p:nvSpPr>
          <p:cNvPr id="6" name="Left Arrow 5"/>
          <p:cNvSpPr/>
          <p:nvPr/>
        </p:nvSpPr>
        <p:spPr>
          <a:xfrm>
            <a:off x="4429370" y="2682631"/>
            <a:ext cx="296985" cy="1641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11048138" y="2487246"/>
            <a:ext cx="412262" cy="1953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544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750</Words>
  <Application>Microsoft Office PowerPoint</Application>
  <PresentationFormat>Widescreen</PresentationFormat>
  <Paragraphs>13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Online Requisitions</vt:lpstr>
      <vt:lpstr>Select “Financial Management”</vt:lpstr>
      <vt:lpstr>Select “Purchasing”</vt:lpstr>
      <vt:lpstr>Select “Requisitions”</vt:lpstr>
      <vt:lpstr>Select “Add” in the right hand corner</vt:lpstr>
      <vt:lpstr>  1) Click the triangle in the Requisition Group box.   2) Select the correct Requisition Group. 3)  Select the correct year (example next year is 2021-22)   4) Click in the “Description” box enter a description of the items.  This can be a short description, it will not show up when the PO is printed.  The items you enter in each detail line will show up on the printed PO.   4) Tab down to “Vendor” and type in the vendor name and select your vendor.  5) The “Ship to” and “Attention” lines should already be entered.  6) Select “Save &amp; Mass Add Detail”   </vt:lpstr>
      <vt:lpstr>Adding One or More Items  (Use the tab key to move to another box)  IT’S VERY IMPORTANT TO FILL IN EACH OF THE BOXES AND ENTER A CLEAR DESCRIPTION, THIS WILL SHOW UP ON THE PURCHASE ORDER WHEN IT IS PRINTED  Enter “Catalog Number” (some companies like Amazon might not always have a catalogue #) Also with Amazon – please add an attachment with the list of items, so I can order the correct item) Enter “Quantity” Enter “Unit of Measure” Enter “Unit Cost” Enter “Description” You can add up to 5 items at a time After entering your items, select “Save” If you need to order more items, select “Mass Add Detail” again and you can order 5 more items.  You can do this as many time as you need to.   After you are done entering items, select “Save” for the last time and now you need to add your accounts </vt:lpstr>
      <vt:lpstr>Select  “Add Requisition Accounts” 1) Select all of the accounts that apply to your order (if you have supplies (411), for paper (417), for a stool (440)  2) Then breakdown the amount for each account and put that in the amount column. 3) Select “Save Account Distrib”.  This takes you back to the main “Requisition Detail Lines/Accounting page”</vt:lpstr>
      <vt:lpstr>Adding Notes If you need to add any notes to the requisition, select “Notes” Then select “Add”  (Notes can include a promo code or anything you need to tell me regarding the purchase) </vt:lpstr>
      <vt:lpstr>Highlight “Note Category” and select notes  Click in the “Note” box and type in your note  Click on “Save”  When you get to the “Requisition Notes” screen you can add another note or click on “Back” to get back to your requisition</vt:lpstr>
      <vt:lpstr>Adding Attachments  (You will first need to scan and save the document to your computer)  Select “Attachment” Select “Add File” Enter “Type” as “Attachments” Enter Name of file in “Description” box  Select “Choose File” Select the saved file that’s on your computer Select “Open” when you find the correct file </vt:lpstr>
      <vt:lpstr>Select “Save”  If you want to add another attachment select “Add file” again  If you are done adding attachments, select “Back”</vt:lpstr>
      <vt:lpstr>You can see on the Requisition Master Information there are two ** by the “Note” button and the “Attachment” button.  This means you have notes and attachments for this requisition. If you are finished with this requisition and want to submit it select the “Submit for Approval” button. This will send it to your building principal to be approved and start the chain of approval. If you need to stop and finish your requisition later, select “Save &amp; Finish Later” and you can come back to this requisition.</vt:lpstr>
    </vt:vector>
  </TitlesOfParts>
  <Company>School District of Ladysmith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Requisitions</dc:title>
  <dc:creator>Denise Lane</dc:creator>
  <cp:lastModifiedBy>Denise Lane</cp:lastModifiedBy>
  <cp:revision>30</cp:revision>
  <cp:lastPrinted>2020-08-14T16:56:56Z</cp:lastPrinted>
  <dcterms:created xsi:type="dcterms:W3CDTF">2015-10-09T18:24:32Z</dcterms:created>
  <dcterms:modified xsi:type="dcterms:W3CDTF">2021-03-02T20:57:53Z</dcterms:modified>
</cp:coreProperties>
</file>